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2" r:id="rId4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-852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64035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2bbe46a30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g92bbe46a30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2bbe46a30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g92bbe46a30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2bbe46a30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92bbe46a30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2bbe46a30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92bbe46a30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2bbe46a30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g92bbe46a30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2bbe46a30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92bbe46a30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2bbe46a30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92bbe46a30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2bbe46a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g92bbe46a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2bbe46a30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92bbe46a30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2bbe46a30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92bbe46a30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2bbe46a30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92bbe46a30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2bbe46a30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92bbe46a30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2bbe46a30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g92bbe46a30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2bbe46a30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g92bbe46a30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2bbe46a30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92bbe46a30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bbe46a30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92bbe46a30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2bbe46a30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g92bbe46a30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2bbe46a30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92bbe46a3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2bbe46a30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g92bbe46a30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2bbe46a30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g92bbe46a30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2bbe46a3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92bbe46a3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92bbe46a3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g92bbe46a3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2bbe46a30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1" name="Google Shape;341;g92bbe46a30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92bbe46a30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0" name="Google Shape;350;g92bbe46a30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2bbe46a30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8" name="Google Shape;358;g92bbe46a30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92bbe46a30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6" name="Google Shape;366;g92bbe46a30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2bbe46a30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4" name="Google Shape;374;g92bbe46a30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92bbe46a30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2" name="Google Shape;382;g92bbe46a30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92bbe46a30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0" name="Google Shape;390;g92bbe46a30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2bbe46a30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8" name="Google Shape;398;g92bbe46a30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2bbe46a30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g92bbe46a30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2bbe46a3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g92bbe46a3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2bbe46a30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4" name="Google Shape;414;g92bbe46a30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2bbe46a30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2" name="Google Shape;422;g92bbe46a30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92bbe46a30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0" name="Google Shape;430;g92bbe46a30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92bbe46a30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8" name="Google Shape;438;g92bbe46a30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92bbe46a30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6" name="Google Shape;446;g92bbe46a30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2bbe46a30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4" name="Google Shape;454;g92bbe46a30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2bbe46a30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2" name="Google Shape;462;g92bbe46a30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1" name="Google Shape;47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2bbe46a3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g92bbe46a3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2bbe46a3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g92bbe46a3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2bbe46a3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g92bbe46a3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2bbe46a3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g92bbe46a3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2bbe46a3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g92bbe46a3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229600" y="0"/>
            <a:ext cx="914400" cy="9144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6E8365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762000" y="18288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1524000" y="3581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4648200" y="6492875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7020272" y="6528816"/>
            <a:ext cx="2123728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" name="Google Shape;24;p2" descr="Index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43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0" y="0"/>
            <a:ext cx="1277500" cy="7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 txBox="1"/>
          <p:nvPr/>
        </p:nvSpPr>
        <p:spPr>
          <a:xfrm>
            <a:off x="467544" y="6538579"/>
            <a:ext cx="374441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Centre For Advanced Computer Learning and Development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 rot="5400000">
            <a:off x="2042318" y="-518319"/>
            <a:ext cx="50593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dt" idx="10"/>
          </p:nvPr>
        </p:nvSpPr>
        <p:spPr>
          <a:xfrm>
            <a:off x="7306056" y="6528816"/>
            <a:ext cx="1837944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4" name="Google Shape;84;p11" descr="Index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43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4343400" y="6492875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dt" idx="10"/>
          </p:nvPr>
        </p:nvSpPr>
        <p:spPr>
          <a:xfrm>
            <a:off x="7306056" y="6528816"/>
            <a:ext cx="1837944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0" name="Google Shape;90;p12" descr="Index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43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4343400" y="6492875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525" cy="48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457200" y="1066800"/>
            <a:ext cx="8229600" cy="505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2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1" name="Google Shape;31;p3" descr="Index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43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4542656" y="6492875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3" name="Google Shape;3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0" y="0"/>
            <a:ext cx="1277500" cy="7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7164288" y="6597352"/>
            <a:ext cx="1979712" cy="23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4" descr="Index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43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4343400" y="6492875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2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5" descr="Index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43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4343400" y="6492875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4038600" cy="498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648200" y="1143000"/>
            <a:ext cx="4038600" cy="498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2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9" name="Google Shape;49;p6" descr="Index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43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4343400" y="6492875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4040188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4572000" y="1143000"/>
            <a:ext cx="40417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3"/>
          </p:nvPr>
        </p:nvSpPr>
        <p:spPr>
          <a:xfrm>
            <a:off x="4645025" y="1752600"/>
            <a:ext cx="4041775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7306056" y="6528816"/>
            <a:ext cx="1837944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4"/>
          </p:nvPr>
        </p:nvSpPr>
        <p:spPr>
          <a:xfrm>
            <a:off x="457200" y="1143000"/>
            <a:ext cx="40417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58" name="Google Shape;58;p7" descr="Index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43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4343400" y="6492875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>
            <a:off x="7306056" y="6528816"/>
            <a:ext cx="1837944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/>
          <p:nvPr/>
        </p:nvSpPr>
        <p:spPr>
          <a:xfrm>
            <a:off x="533400" y="1371600"/>
            <a:ext cx="8153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 Content  will go here.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8" descr="Index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43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>
            <a:spLocks noGrp="1"/>
          </p:cNvSpPr>
          <p:nvPr>
            <p:ph type="sldNum" idx="12"/>
          </p:nvPr>
        </p:nvSpPr>
        <p:spPr>
          <a:xfrm>
            <a:off x="4343400" y="6492875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dt" idx="10"/>
          </p:nvPr>
        </p:nvSpPr>
        <p:spPr>
          <a:xfrm>
            <a:off x="7306056" y="6528816"/>
            <a:ext cx="1837944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1" name="Google Shape;71;p9" descr="Index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43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4343400" y="6492875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7306056" y="6528816"/>
            <a:ext cx="1837944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0" descr="Index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43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4343400" y="6492875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6480048"/>
            <a:ext cx="9144000" cy="381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8229600" y="0"/>
            <a:ext cx="914400" cy="9144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6E8365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4495800" y="6492875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dt" idx="10"/>
          </p:nvPr>
        </p:nvSpPr>
        <p:spPr>
          <a:xfrm>
            <a:off x="7164288" y="6528816"/>
            <a:ext cx="1979712" cy="255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/>
          <p:nvPr/>
        </p:nvSpPr>
        <p:spPr>
          <a:xfrm>
            <a:off x="467544" y="6538579"/>
            <a:ext cx="374441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Centre For Advanced Computer Learning and Development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ctrTitle"/>
          </p:nvPr>
        </p:nvSpPr>
        <p:spPr>
          <a:xfrm>
            <a:off x="685800" y="2209800"/>
            <a:ext cx="7772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Python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4343400" y="6492875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dt" idx="10"/>
          </p:nvPr>
        </p:nvSpPr>
        <p:spPr>
          <a:xfrm>
            <a:off x="6885940" y="6529070"/>
            <a:ext cx="225869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22, 2020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5796136" y="5292497"/>
            <a:ext cx="316835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dirty="0" err="1">
                <a:solidFill>
                  <a:schemeClr val="dk1"/>
                </a:solidFill>
              </a:rPr>
              <a:t>Sitanath</a:t>
            </a:r>
            <a:r>
              <a:rPr lang="en-IN" sz="3200">
                <a:solidFill>
                  <a:schemeClr val="dk1"/>
                </a:solidFill>
              </a:rPr>
              <a:t> Biswas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Lists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700">
                <a:solidFill>
                  <a:schemeClr val="dk1"/>
                </a:solidFill>
                <a:highlight>
                  <a:srgbClr val="FFFFFF"/>
                </a:highlight>
              </a:rPr>
              <a:t>Python Collections (Arrays)</a:t>
            </a:r>
            <a:endParaRPr sz="2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There are four collection data types in the Python programming language: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Char char="●"/>
            </a:pP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List is a collection which is ordered and changeable. Allows duplicate members.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Char char="●"/>
            </a:pP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Tuple is a collection which is ordered and unchangeable. Allows duplicate members.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Char char="●"/>
            </a:pP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Set is a collection which is unordered and unindexed. No duplicate members.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Char char="●"/>
            </a:pP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Dictionary is a collection which is unordered, changeable and indexed. No duplicate members.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When choosing a collection type, it is useful to understand the properties of that type. Choosing the right type for a particular data set could mean retention of meaning, and, it could mean an increase in efficiency or security.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700">
                <a:solidFill>
                  <a:schemeClr val="dk1"/>
                </a:solidFill>
                <a:highlight>
                  <a:srgbClr val="FFFFFF"/>
                </a:highlight>
              </a:rPr>
              <a:t>List</a:t>
            </a:r>
            <a:endParaRPr sz="2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 list is a collection which is ordered and changeable. In Python lists are written with square brackets.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Lists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  <p:sp>
        <p:nvSpPr>
          <p:cNvPr id="186" name="Google Shape;186;p23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>
                <a:solidFill>
                  <a:schemeClr val="dk1"/>
                </a:solidFill>
              </a:rPr>
              <a:t>Example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Create a List:</a:t>
            </a:r>
            <a:endParaRPr sz="17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 = [</a:t>
            </a:r>
            <a:r>
              <a:rPr lang="en-IN" sz="17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7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7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(thislist)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800">
                <a:solidFill>
                  <a:schemeClr val="dk1"/>
                </a:solidFill>
                <a:highlight>
                  <a:srgbClr val="FFFFFF"/>
                </a:highlight>
              </a:rPr>
              <a:t>Access Items</a:t>
            </a:r>
            <a:endParaRPr sz="2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You access the list items by referring to the index number: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2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Print the second item of the list:</a:t>
            </a:r>
            <a:endParaRPr sz="15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 = [</a:t>
            </a:r>
            <a:r>
              <a:rPr lang="en-IN" sz="15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5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5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(thislist[</a:t>
            </a:r>
            <a:r>
              <a:rPr lang="en-IN" sz="15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Lists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4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700">
                <a:solidFill>
                  <a:schemeClr val="dk1"/>
                </a:solidFill>
                <a:highlight>
                  <a:srgbClr val="FFFFFF"/>
                </a:highlight>
              </a:rPr>
              <a:t>Negative Indexing</a:t>
            </a:r>
            <a:endParaRPr sz="2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Negative indexing means beginning from the end, </a:t>
            </a:r>
            <a:r>
              <a:rPr lang="en-IN" sz="21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refers to the last item, </a:t>
            </a:r>
            <a:r>
              <a:rPr lang="en-IN" sz="21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-2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refers to the second last item etc.</a:t>
            </a:r>
            <a:endParaRPr sz="20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7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7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Print the last item of the list:</a:t>
            </a:r>
            <a:endParaRPr sz="20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 = [</a:t>
            </a:r>
            <a:r>
              <a:rPr lang="en-IN" sz="20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20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20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2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(thislist[-</a:t>
            </a:r>
            <a:r>
              <a:rPr lang="en-IN" sz="20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2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Lists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5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  <p:sp>
        <p:nvSpPr>
          <p:cNvPr id="202" name="Google Shape;202;p25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>
                <a:solidFill>
                  <a:schemeClr val="dk1"/>
                </a:solidFill>
                <a:highlight>
                  <a:srgbClr val="FFFFFF"/>
                </a:highlight>
              </a:rPr>
              <a:t>Range of Indexes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You can specify a range of indexes by specifying where to start and where to end the range.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When specifying a range, the return value will be a new list with the specified items.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4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Return the third, fourth, and fifth item:</a:t>
            </a:r>
            <a:endParaRPr sz="17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 = [</a:t>
            </a:r>
            <a:r>
              <a:rPr lang="en-IN" sz="17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7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7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7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"orange"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7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"kiwi"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7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"melon"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7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"mango"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(thislist[</a:t>
            </a:r>
            <a:r>
              <a:rPr lang="en-IN" sz="17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IN" sz="17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Lists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  <p:sp>
        <p:nvSpPr>
          <p:cNvPr id="210" name="Google Shape;210;p26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50">
                <a:solidFill>
                  <a:schemeClr val="dk1"/>
                </a:solidFill>
                <a:highlight>
                  <a:srgbClr val="FFFFCC"/>
                </a:highlight>
                <a:latin typeface="Verdana"/>
                <a:ea typeface="Verdana"/>
                <a:cs typeface="Verdana"/>
                <a:sym typeface="Verdana"/>
              </a:rPr>
              <a:t>Note: The search will start at index 2 (included) and end at index 5 (not included).</a:t>
            </a:r>
            <a:endParaRPr sz="1750">
              <a:solidFill>
                <a:schemeClr val="dk1"/>
              </a:solidFill>
              <a:highlight>
                <a:srgbClr val="FFFFCC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50">
                <a:solidFill>
                  <a:schemeClr val="dk1"/>
                </a:solidFill>
                <a:highlight>
                  <a:srgbClr val="FFFFCC"/>
                </a:highlight>
                <a:latin typeface="Verdana"/>
                <a:ea typeface="Verdana"/>
                <a:cs typeface="Verdana"/>
                <a:sym typeface="Verdana"/>
              </a:rPr>
              <a:t>Remember that the first item has index 0.</a:t>
            </a:r>
            <a:endParaRPr sz="1750">
              <a:solidFill>
                <a:schemeClr val="dk1"/>
              </a:solidFill>
              <a:highlight>
                <a:srgbClr val="FFFFCC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By leaving out the start value, the range will start at the first item: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4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This example returns the items from the beginning to "orange":</a:t>
            </a:r>
            <a:endParaRPr sz="17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 = [</a:t>
            </a:r>
            <a:r>
              <a:rPr lang="en-IN" sz="17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7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7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7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"orange"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7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"kiwi"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7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"melon"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7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"mango"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(thislist[:</a:t>
            </a:r>
            <a:r>
              <a:rPr lang="en-IN" sz="17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Lists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7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By leaving out the end value, the range will go on to the end of the list: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6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6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This example returns the items from "cherry" and to the end:</a:t>
            </a:r>
            <a:endParaRPr sz="19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 = [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"orange"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"kiwi"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"melon"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"mango"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(thislist[</a:t>
            </a:r>
            <a:r>
              <a:rPr lang="en-IN" sz="19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:])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Lists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8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  <p:sp>
        <p:nvSpPr>
          <p:cNvPr id="226" name="Google Shape;226;p28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600">
                <a:solidFill>
                  <a:schemeClr val="dk1"/>
                </a:solidFill>
                <a:highlight>
                  <a:srgbClr val="FFFFFF"/>
                </a:highlight>
              </a:rPr>
              <a:t>Range of Negative Indexes</a:t>
            </a:r>
            <a:endParaRPr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Specify negative indexes if you want to start the search from the end of the list: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6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6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This example returns the items from index -4 (included) to index -1 (excluded)</a:t>
            </a:r>
            <a:endParaRPr sz="19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 = [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"orange"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"kiwi"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"melon"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"mango"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(thislist[-</a:t>
            </a:r>
            <a:r>
              <a:rPr lang="en-IN" sz="19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:-</a:t>
            </a:r>
            <a:r>
              <a:rPr lang="en-IN" sz="19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Lists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9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100">
                <a:solidFill>
                  <a:schemeClr val="dk1"/>
                </a:solidFill>
                <a:highlight>
                  <a:srgbClr val="FFFFFF"/>
                </a:highlight>
              </a:rPr>
              <a:t>Change Item Value</a:t>
            </a:r>
            <a:endParaRPr sz="3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To change the value of a specific item, refer to the index number: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5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5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Change the second item:</a:t>
            </a:r>
            <a:endParaRPr sz="18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 = [</a:t>
            </a:r>
            <a:r>
              <a:rPr lang="en-IN" sz="18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8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8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thislist[</a:t>
            </a:r>
            <a:r>
              <a:rPr lang="en-IN" sz="18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-IN" sz="18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"blackcurrant"</a:t>
            </a:r>
            <a:endParaRPr sz="1850">
              <a:solidFill>
                <a:srgbClr val="A52A2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(thislist)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Lists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0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  <p:sp>
        <p:nvSpPr>
          <p:cNvPr id="242" name="Google Shape;242;p30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>
                <a:solidFill>
                  <a:schemeClr val="dk1"/>
                </a:solidFill>
                <a:highlight>
                  <a:srgbClr val="FFFFFF"/>
                </a:highlight>
              </a:rPr>
              <a:t>Loop Through a List</a:t>
            </a:r>
            <a:endParaRPr sz="3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You can loop through the list items by using a </a:t>
            </a:r>
            <a:r>
              <a:rPr lang="en-IN" sz="20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loop: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6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6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Print all items in the list, one by one:</a:t>
            </a:r>
            <a:endParaRPr sz="19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 = [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IN" sz="19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thislist: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IN" sz="19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(x)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Lists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  <p:sp>
        <p:nvSpPr>
          <p:cNvPr id="250" name="Google Shape;250;p31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You will learn more about </a:t>
            </a:r>
            <a:r>
              <a:rPr lang="en-IN" sz="17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loops in our Python For Loops Chapter.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900">
                <a:solidFill>
                  <a:schemeClr val="dk1"/>
                </a:solidFill>
                <a:highlight>
                  <a:srgbClr val="FFFFFF"/>
                </a:highlight>
              </a:rPr>
              <a:t>Check if Item Exists</a:t>
            </a:r>
            <a:endParaRPr sz="2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To determine if a specified item is present in a list use the </a:t>
            </a:r>
            <a:r>
              <a:rPr lang="en-IN" sz="17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keyword: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3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Check if "apple" is present in the list:</a:t>
            </a:r>
            <a:endParaRPr sz="16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 = [</a:t>
            </a:r>
            <a:r>
              <a:rPr lang="en-IN" sz="16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6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6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IN" sz="16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IN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thislist: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IN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IN" sz="16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"Yes, 'apple' is in the fruits list"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525" cy="48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Operators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2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100">
                <a:solidFill>
                  <a:schemeClr val="dk1"/>
                </a:solidFill>
                <a:highlight>
                  <a:srgbClr val="FFFFFF"/>
                </a:highlight>
              </a:rPr>
              <a:t>Python Operators</a:t>
            </a:r>
            <a:endParaRPr sz="3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Operators are used to perform operations on variables and values.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Python divides the operators in the following groups: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6075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Verdana"/>
              <a:buChar char="●"/>
            </a:pP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Arithmetic operators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6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Verdana"/>
              <a:buChar char="●"/>
            </a:pP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Assignment operators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6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Verdana"/>
              <a:buChar char="●"/>
            </a:pP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Comparison operators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6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Verdana"/>
              <a:buChar char="●"/>
            </a:pP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Logical operators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6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Verdana"/>
              <a:buChar char="●"/>
            </a:pP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Identity operators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6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Verdana"/>
              <a:buChar char="●"/>
            </a:pP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Membership operators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6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Verdana"/>
              <a:buChar char="●"/>
            </a:pP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Bitwise operators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Lists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2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  <p:sp>
        <p:nvSpPr>
          <p:cNvPr id="258" name="Google Shape;258;p32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400">
                <a:solidFill>
                  <a:schemeClr val="dk1"/>
                </a:solidFill>
                <a:highlight>
                  <a:srgbClr val="FFFFFF"/>
                </a:highlight>
              </a:rPr>
              <a:t>List Length</a:t>
            </a:r>
            <a:endParaRPr sz="3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To determine how many items a list has, use the </a:t>
            </a:r>
            <a:r>
              <a:rPr lang="en-IN" sz="22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len()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function:</a:t>
            </a:r>
            <a:endParaRPr sz="2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8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8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Print the number of items in the list:</a:t>
            </a:r>
            <a:endParaRPr sz="21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 = [</a:t>
            </a:r>
            <a:r>
              <a:rPr lang="en-IN" sz="2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2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2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2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IN" sz="2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(thislist))</a:t>
            </a:r>
            <a:endParaRPr sz="2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Lists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  <p:sp>
        <p:nvSpPr>
          <p:cNvPr id="266" name="Google Shape;266;p33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300">
                <a:solidFill>
                  <a:schemeClr val="dk1"/>
                </a:solidFill>
                <a:highlight>
                  <a:srgbClr val="FFFFFF"/>
                </a:highlight>
              </a:rPr>
              <a:t>Add Items</a:t>
            </a:r>
            <a:endParaRPr sz="3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To add an item to the end of the list, use the </a:t>
            </a:r>
            <a:r>
              <a:rPr lang="en-IN" sz="21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append()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method:</a:t>
            </a:r>
            <a:endParaRPr sz="20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7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7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Using the </a:t>
            </a:r>
            <a:r>
              <a:rPr lang="en-IN" sz="21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append()</a:t>
            </a:r>
            <a:r>
              <a:rPr lang="en-IN" sz="20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 method to append an item:</a:t>
            </a:r>
            <a:endParaRPr sz="20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 = [</a:t>
            </a:r>
            <a:r>
              <a:rPr lang="en-IN" sz="20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20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20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2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thislist.append(</a:t>
            </a:r>
            <a:r>
              <a:rPr lang="en-IN" sz="20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"orange"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(thislist)</a:t>
            </a:r>
            <a:endParaRPr sz="2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Lists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4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  <p:sp>
        <p:nvSpPr>
          <p:cNvPr id="274" name="Google Shape;274;p34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To add an item at the specified index, use the </a:t>
            </a:r>
            <a:r>
              <a:rPr lang="en-IN" sz="23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insert()</a:t>
            </a:r>
            <a:r>
              <a:rPr lang="en-IN" sz="22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method:</a:t>
            </a:r>
            <a:endParaRPr sz="22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9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9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Insert an item as the second position:</a:t>
            </a:r>
            <a:endParaRPr sz="22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 = [</a:t>
            </a:r>
            <a:r>
              <a:rPr lang="en-IN" sz="22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2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22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2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22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2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2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thislist.insert(</a:t>
            </a:r>
            <a:r>
              <a:rPr lang="en-IN" sz="22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IN" sz="2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22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"orange"</a:t>
            </a:r>
            <a:r>
              <a:rPr lang="en-IN" sz="2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2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(thislist)</a:t>
            </a:r>
            <a:endParaRPr sz="2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Lists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5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281" name="Google Shape;281;p35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  <p:sp>
        <p:nvSpPr>
          <p:cNvPr id="282" name="Google Shape;282;p35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400">
                <a:solidFill>
                  <a:schemeClr val="dk1"/>
                </a:solidFill>
                <a:highlight>
                  <a:srgbClr val="FFFFFF"/>
                </a:highlight>
              </a:rPr>
              <a:t>Remove Item</a:t>
            </a:r>
            <a:endParaRPr sz="3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There are several methods to remove items from a list:</a:t>
            </a:r>
            <a:endParaRPr sz="2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8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8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IN" sz="22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remove()</a:t>
            </a:r>
            <a:r>
              <a:rPr lang="en-IN" sz="21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 method removes the specified item:</a:t>
            </a:r>
            <a:endParaRPr sz="21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 = [</a:t>
            </a:r>
            <a:r>
              <a:rPr lang="en-IN" sz="2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2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2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2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thislist.remove(</a:t>
            </a:r>
            <a:r>
              <a:rPr lang="en-IN" sz="2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(thislist)</a:t>
            </a:r>
            <a:endParaRPr sz="2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Lists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6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289" name="Google Shape;289;p36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  <p:sp>
        <p:nvSpPr>
          <p:cNvPr id="290" name="Google Shape;290;p36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IN" sz="15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pop()</a:t>
            </a:r>
            <a:r>
              <a:rPr lang="en-IN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method removes the specified index, (or the last item if index is not specified):</a:t>
            </a:r>
            <a:endParaRPr sz="14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 = [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thislist.pop()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(thislist)</a:t>
            </a:r>
            <a:endParaRPr sz="2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IN" sz="15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n-IN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keyword removes the specified index:</a:t>
            </a:r>
            <a:endParaRPr sz="14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 = [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thislist[</a:t>
            </a:r>
            <a:r>
              <a:rPr lang="en-IN" sz="14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(thislist)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IN" sz="15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n-IN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keyword can also delete the list completely:</a:t>
            </a:r>
            <a:endParaRPr sz="14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 = [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thislist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IN" sz="15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clear()</a:t>
            </a:r>
            <a:r>
              <a:rPr lang="en-IN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method empties the list:</a:t>
            </a:r>
            <a:endParaRPr sz="14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 = [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thislist.clear()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(thislist)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Lists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7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  <p:sp>
        <p:nvSpPr>
          <p:cNvPr id="298" name="Google Shape;298;p37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700">
                <a:solidFill>
                  <a:schemeClr val="dk1"/>
                </a:solidFill>
                <a:highlight>
                  <a:srgbClr val="FFFFFF"/>
                </a:highlight>
              </a:rPr>
              <a:t>Copy a List</a:t>
            </a:r>
            <a:endParaRPr sz="2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You cannot copy a list simply by typing </a:t>
            </a:r>
            <a:r>
              <a:rPr lang="en-IN" sz="15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list2 = list1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because: </a:t>
            </a:r>
            <a:r>
              <a:rPr lang="en-IN" sz="15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list2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will only be a </a:t>
            </a:r>
            <a:r>
              <a:rPr lang="en-IN" sz="1450" i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reference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to </a:t>
            </a:r>
            <a:r>
              <a:rPr lang="en-IN" sz="15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list1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and changes made in </a:t>
            </a:r>
            <a:r>
              <a:rPr lang="en-IN" sz="15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list1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will automatically also be made in </a:t>
            </a:r>
            <a:r>
              <a:rPr lang="en-IN" sz="15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list2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There are ways to make a copy, one way is to use the built-in List method </a:t>
            </a:r>
            <a:r>
              <a:rPr lang="en-IN" sz="15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copy()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1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Make a copy of a list with the </a:t>
            </a:r>
            <a:r>
              <a:rPr lang="en-IN" sz="15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copy()</a:t>
            </a:r>
            <a:r>
              <a:rPr lang="en-IN" sz="14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 method:</a:t>
            </a:r>
            <a:endParaRPr sz="14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 = [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mylist = thislist.copy()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(mylist)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Lists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8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305" name="Google Shape;305;p38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  <p:sp>
        <p:nvSpPr>
          <p:cNvPr id="306" name="Google Shape;306;p38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Another way to make a copy is to use the built-in method </a:t>
            </a:r>
            <a:r>
              <a:rPr lang="en-IN" sz="18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list()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4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Make a copy of a list with the </a:t>
            </a:r>
            <a:r>
              <a:rPr lang="en-IN" sz="18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list()</a:t>
            </a:r>
            <a:r>
              <a:rPr lang="en-IN" sz="17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 method:</a:t>
            </a:r>
            <a:endParaRPr sz="17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 = [</a:t>
            </a:r>
            <a:r>
              <a:rPr lang="en-IN" sz="17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7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7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mylist = </a:t>
            </a:r>
            <a:r>
              <a:rPr lang="en-IN" sz="17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(thislist)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(mylist)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Lists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9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313" name="Google Shape;313;p39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  <p:sp>
        <p:nvSpPr>
          <p:cNvPr id="314" name="Google Shape;314;p39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600">
                <a:solidFill>
                  <a:schemeClr val="dk1"/>
                </a:solidFill>
                <a:highlight>
                  <a:srgbClr val="FFFFFF"/>
                </a:highlight>
              </a:rPr>
              <a:t>Join Two Lists</a:t>
            </a:r>
            <a:endParaRPr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3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There are several ways to join, or concatenate, two or more lists in Python.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3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One of the easiest ways are by using the </a:t>
            </a:r>
            <a:r>
              <a:rPr lang="en-IN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IN" sz="13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operator.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0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3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Join two list:</a:t>
            </a:r>
            <a:endParaRPr sz="13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3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list1 = [</a:t>
            </a:r>
            <a:r>
              <a:rPr lang="en-IN" sz="13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"a"</a:t>
            </a:r>
            <a:r>
              <a:rPr lang="en-IN" sz="13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3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"b"</a:t>
            </a:r>
            <a:r>
              <a:rPr lang="en-IN" sz="13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, </a:t>
            </a:r>
            <a:r>
              <a:rPr lang="en-IN" sz="13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"c"</a:t>
            </a:r>
            <a:r>
              <a:rPr lang="en-IN" sz="13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3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list2 = [</a:t>
            </a:r>
            <a:r>
              <a:rPr lang="en-IN" sz="13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IN" sz="13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3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IN" sz="13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3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IN" sz="13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3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list3 = list1 + list2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3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3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(list3)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Lists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0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  <p:sp>
        <p:nvSpPr>
          <p:cNvPr id="322" name="Google Shape;322;p40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Another way to join two lists are by appending all the items from list2 into list1, one by one: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2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Append list2 into list1:</a:t>
            </a:r>
            <a:endParaRPr sz="15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list1 = [</a:t>
            </a:r>
            <a:r>
              <a:rPr lang="en-IN" sz="15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"a"</a:t>
            </a: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5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"b"</a:t>
            </a: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, </a:t>
            </a:r>
            <a:r>
              <a:rPr lang="en-IN" sz="15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"c"</a:t>
            </a: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list2 = [</a:t>
            </a:r>
            <a:r>
              <a:rPr lang="en-IN" sz="15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5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5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IN" sz="15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list2: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list1.append(x)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(list1)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rgbClr val="FFFFFF"/>
              </a:solidFill>
              <a:highlight>
                <a:srgbClr val="4CAF5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Lists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1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29</a:t>
            </a:fld>
            <a:endParaRPr/>
          </a:p>
        </p:txBody>
      </p:sp>
      <p:sp>
        <p:nvSpPr>
          <p:cNvPr id="330" name="Google Shape;330;p41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Or you can use the </a:t>
            </a:r>
            <a:r>
              <a:rPr lang="en-IN" sz="17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extend()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method, which purpose is to add elements from one list to another list: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3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Use the </a:t>
            </a:r>
            <a:r>
              <a:rPr lang="en-IN" sz="17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extend()</a:t>
            </a:r>
            <a:r>
              <a:rPr lang="en-IN" sz="16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 method to add list2 at the end of list1:</a:t>
            </a:r>
            <a:endParaRPr sz="16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list1 = [</a:t>
            </a:r>
            <a:r>
              <a:rPr lang="en-IN" sz="16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"a"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6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"b"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, </a:t>
            </a:r>
            <a:r>
              <a:rPr lang="en-IN" sz="16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"c"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list2 = [</a:t>
            </a:r>
            <a:r>
              <a:rPr lang="en-IN" sz="16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6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6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list1.extend(list2)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(list1)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Operators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>
                <a:solidFill>
                  <a:schemeClr val="dk1"/>
                </a:solidFill>
                <a:highlight>
                  <a:srgbClr val="FFFFFF"/>
                </a:highlight>
              </a:rPr>
              <a:t>Python Arithmetic Operators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Arithmetic operators are used with numeric values to perform common mathematical operations: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l="15867" t="34512" r="37696" b="25903"/>
          <a:stretch/>
        </p:blipFill>
        <p:spPr>
          <a:xfrm>
            <a:off x="943400" y="2148850"/>
            <a:ext cx="7402675" cy="354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Lists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2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337" name="Google Shape;337;p42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30</a:t>
            </a:fld>
            <a:endParaRPr/>
          </a:p>
        </p:txBody>
      </p:sp>
      <p:sp>
        <p:nvSpPr>
          <p:cNvPr id="338" name="Google Shape;338;p42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>
                <a:solidFill>
                  <a:schemeClr val="dk1"/>
                </a:solidFill>
                <a:highlight>
                  <a:srgbClr val="FFFFFF"/>
                </a:highlight>
              </a:rPr>
              <a:t>The list() Constructor</a:t>
            </a:r>
            <a:endParaRPr sz="3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It is also possible to use the </a:t>
            </a:r>
            <a:r>
              <a:rPr lang="en-IN" sz="20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list()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constructor to make a new list.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6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6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Using the </a:t>
            </a:r>
            <a:r>
              <a:rPr lang="en-IN" sz="20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list()</a:t>
            </a:r>
            <a:r>
              <a:rPr lang="en-IN" sz="19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 constructor to make a List:</a:t>
            </a:r>
            <a:endParaRPr sz="19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thislist = list((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 </a:t>
            </a:r>
            <a:r>
              <a:rPr lang="en-IN" sz="19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note the double round-brackets</a:t>
            </a:r>
            <a:endParaRPr sz="19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(thislist)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Lists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3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345" name="Google Shape;345;p43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31</a:t>
            </a:fld>
            <a:endParaRPr/>
          </a:p>
        </p:txBody>
      </p:sp>
      <p:sp>
        <p:nvSpPr>
          <p:cNvPr id="346" name="Google Shape;346;p43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>
                <a:solidFill>
                  <a:schemeClr val="dk1"/>
                </a:solidFill>
                <a:highlight>
                  <a:srgbClr val="FFFFFF"/>
                </a:highlight>
              </a:rPr>
              <a:t>List Methods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Python has a set of built-in methods that you can use on lists.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347" name="Google Shape;347;p43"/>
          <p:cNvPicPr preferRelativeResize="0"/>
          <p:nvPr/>
        </p:nvPicPr>
        <p:blipFill rotWithShape="1">
          <a:blip r:embed="rId3">
            <a:alphaModFix/>
          </a:blip>
          <a:srcRect l="15869" t="29872" r="35497" b="12314"/>
          <a:stretch/>
        </p:blipFill>
        <p:spPr>
          <a:xfrm>
            <a:off x="1656138" y="1861125"/>
            <a:ext cx="6129624" cy="409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Tuples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4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354" name="Google Shape;354;p44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32</a:t>
            </a:fld>
            <a:endParaRPr/>
          </a:p>
        </p:txBody>
      </p:sp>
      <p:sp>
        <p:nvSpPr>
          <p:cNvPr id="355" name="Google Shape;355;p44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300">
                <a:solidFill>
                  <a:schemeClr val="dk1"/>
                </a:solidFill>
                <a:highlight>
                  <a:srgbClr val="FFFFFF"/>
                </a:highlight>
              </a:rPr>
              <a:t>Tuple</a:t>
            </a:r>
            <a:endParaRPr sz="3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 tuple is a collection which is ordered and unchangeable. In Python tuples are written with round brackets.</a:t>
            </a:r>
            <a:endParaRPr sz="20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7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7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Create a Tuple:</a:t>
            </a:r>
            <a:endParaRPr sz="20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thistuple = (</a:t>
            </a:r>
            <a:r>
              <a:rPr lang="en-IN" sz="20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20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20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(thistuple)</a:t>
            </a:r>
            <a:endParaRPr sz="2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Tuples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5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362" name="Google Shape;362;p45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33</a:t>
            </a:fld>
            <a:endParaRPr/>
          </a:p>
        </p:txBody>
      </p:sp>
      <p:sp>
        <p:nvSpPr>
          <p:cNvPr id="363" name="Google Shape;363;p45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300">
                <a:solidFill>
                  <a:schemeClr val="dk1"/>
                </a:solidFill>
                <a:highlight>
                  <a:srgbClr val="FFFFFF"/>
                </a:highlight>
              </a:rPr>
              <a:t>Access Tuple Items</a:t>
            </a:r>
            <a:endParaRPr sz="3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You can access tuple items by referring to the index number, inside square brackets:</a:t>
            </a:r>
            <a:endParaRPr sz="20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7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7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Print the second item in the tuple:</a:t>
            </a:r>
            <a:endParaRPr sz="20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thistuple = (</a:t>
            </a:r>
            <a:r>
              <a:rPr lang="en-IN" sz="20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20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20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(thistuple[</a:t>
            </a:r>
            <a:r>
              <a:rPr lang="en-IN" sz="20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2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6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Tuples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6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370" name="Google Shape;370;p46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34</a:t>
            </a:fld>
            <a:endParaRPr/>
          </a:p>
        </p:txBody>
      </p:sp>
      <p:sp>
        <p:nvSpPr>
          <p:cNvPr id="371" name="Google Shape;371;p46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800">
                <a:solidFill>
                  <a:schemeClr val="dk1"/>
                </a:solidFill>
                <a:highlight>
                  <a:srgbClr val="FFFFFF"/>
                </a:highlight>
              </a:rPr>
              <a:t>Negative Indexing</a:t>
            </a:r>
            <a:endParaRPr sz="2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Negative indexing means beginning from the end, </a:t>
            </a:r>
            <a:r>
              <a:rPr lang="en-IN" sz="22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refers to the last item, </a:t>
            </a:r>
            <a:r>
              <a:rPr lang="en-IN" sz="22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-2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refers to the second last item etc.</a:t>
            </a:r>
            <a:endParaRPr sz="2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8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8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Print the last item of the tuple:</a:t>
            </a:r>
            <a:endParaRPr sz="21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thistuple = (</a:t>
            </a:r>
            <a:r>
              <a:rPr lang="en-IN" sz="2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2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2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(thistuple[-</a:t>
            </a:r>
            <a:r>
              <a:rPr lang="en-IN" sz="2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2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Tuples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7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378" name="Google Shape;378;p47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35</a:t>
            </a:fld>
            <a:endParaRPr/>
          </a:p>
        </p:txBody>
      </p:sp>
      <p:sp>
        <p:nvSpPr>
          <p:cNvPr id="379" name="Google Shape;379;p47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00">
                <a:solidFill>
                  <a:schemeClr val="dk1"/>
                </a:solidFill>
                <a:highlight>
                  <a:srgbClr val="FFFFFF"/>
                </a:highlight>
              </a:rPr>
              <a:t>Range of Indexes</a:t>
            </a:r>
            <a:endParaRPr sz="2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You can specify a range of indexes by specifying where to start and where to end the range.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When specifying a range, the return value will be a new tuple with the specified items.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3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Return the third, fourth, and fifth item:</a:t>
            </a:r>
            <a:endParaRPr sz="16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thistuple = (</a:t>
            </a:r>
            <a:r>
              <a:rPr lang="en-IN" sz="16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6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6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6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"orange"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6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"kiwi"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6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"melon"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6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"mango"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(thistuple[</a:t>
            </a:r>
            <a:r>
              <a:rPr lang="en-IN" sz="16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IN" sz="16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IN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8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Tuples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8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386" name="Google Shape;386;p48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36</a:t>
            </a:fld>
            <a:endParaRPr/>
          </a:p>
        </p:txBody>
      </p:sp>
      <p:sp>
        <p:nvSpPr>
          <p:cNvPr id="387" name="Google Shape;387;p48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FFFCC"/>
                </a:highlight>
                <a:latin typeface="Verdana"/>
                <a:ea typeface="Verdana"/>
                <a:cs typeface="Verdana"/>
                <a:sym typeface="Verdana"/>
              </a:rPr>
              <a:t>Note: The search will start at index 2 (included) and end at index 5 (not included).</a:t>
            </a:r>
            <a:endParaRPr sz="1450">
              <a:solidFill>
                <a:schemeClr val="dk1"/>
              </a:solidFill>
              <a:highlight>
                <a:srgbClr val="FFFFCC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FFFCC"/>
                </a:highlight>
                <a:latin typeface="Verdana"/>
                <a:ea typeface="Verdana"/>
                <a:cs typeface="Verdana"/>
                <a:sym typeface="Verdana"/>
              </a:rPr>
              <a:t>Remember that the first item has index 0.</a:t>
            </a:r>
            <a:endParaRPr sz="1450">
              <a:solidFill>
                <a:schemeClr val="dk1"/>
              </a:solidFill>
              <a:highlight>
                <a:srgbClr val="FFFFCC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00">
                <a:solidFill>
                  <a:schemeClr val="dk1"/>
                </a:solidFill>
                <a:highlight>
                  <a:srgbClr val="FFFFFF"/>
                </a:highlight>
              </a:rPr>
              <a:t>Range of Negative Indexes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Specify negative indexes if you want to start the search from the end of the tuple: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1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This example returns the items from index -4 (included) to index -1 (excluded)</a:t>
            </a:r>
            <a:endParaRPr sz="14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thistuple = (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"orange"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"kiwi"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"melon"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"mango"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(thistuple[-</a:t>
            </a:r>
            <a:r>
              <a:rPr lang="en-IN" sz="14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:-</a:t>
            </a:r>
            <a:r>
              <a:rPr lang="en-IN" sz="14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Tuples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9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394" name="Google Shape;394;p49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37</a:t>
            </a:fld>
            <a:endParaRPr/>
          </a:p>
        </p:txBody>
      </p:sp>
      <p:sp>
        <p:nvSpPr>
          <p:cNvPr id="395" name="Google Shape;395;p49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500">
                <a:solidFill>
                  <a:schemeClr val="dk1"/>
                </a:solidFill>
                <a:highlight>
                  <a:srgbClr val="FFFFFF"/>
                </a:highlight>
              </a:rPr>
              <a:t>Change Tuple Values</a:t>
            </a:r>
            <a:endParaRPr sz="2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Once a tuple is created, you cannot change its values. Tuples are unchangeable, or immutable as it also is called.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But there is a workaround. You can convert the tuple into a list, change the list, and convert the list back into a tuple.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19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Convert the tuple into a list to be able to change it:</a:t>
            </a:r>
            <a:endParaRPr sz="12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= (</a:t>
            </a:r>
            <a:r>
              <a:rPr lang="en-IN" sz="12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2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2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= </a:t>
            </a:r>
            <a:r>
              <a:rPr lang="en-IN" sz="12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(x)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y[</a:t>
            </a:r>
            <a:r>
              <a:rPr lang="en-IN" sz="12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-IN" sz="12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"kiwi"</a:t>
            </a:r>
            <a:endParaRPr sz="1250">
              <a:solidFill>
                <a:srgbClr val="A52A2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= </a:t>
            </a:r>
            <a:r>
              <a:rPr lang="en-IN" sz="12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tuple</a:t>
            </a: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(y)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IN" sz="12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(x)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Tuples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0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38</a:t>
            </a:fld>
            <a:endParaRPr/>
          </a:p>
        </p:txBody>
      </p:sp>
      <p:sp>
        <p:nvSpPr>
          <p:cNvPr id="403" name="Google Shape;403;p50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>
                <a:solidFill>
                  <a:schemeClr val="dk1"/>
                </a:solidFill>
                <a:highlight>
                  <a:srgbClr val="FFFFFF"/>
                </a:highlight>
              </a:rPr>
              <a:t>Loop Through a Tuple</a:t>
            </a:r>
            <a:endParaRPr sz="3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You can loop through the tuple items by using a </a:t>
            </a:r>
            <a:r>
              <a:rPr lang="en-IN" sz="20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loop.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6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6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Iterate through the items and print the values:</a:t>
            </a:r>
            <a:endParaRPr sz="19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thistuple = (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IN" sz="19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thistuple: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IN" sz="19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(x)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Tuples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1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410" name="Google Shape;410;p51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39</a:t>
            </a:fld>
            <a:endParaRPr/>
          </a:p>
        </p:txBody>
      </p:sp>
      <p:sp>
        <p:nvSpPr>
          <p:cNvPr id="411" name="Google Shape;411;p51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100">
                <a:solidFill>
                  <a:schemeClr val="dk1"/>
                </a:solidFill>
                <a:highlight>
                  <a:srgbClr val="FFFFFF"/>
                </a:highlight>
              </a:rPr>
              <a:t>Check if Item Exists</a:t>
            </a:r>
            <a:endParaRPr sz="3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To determine if a specified item is present in a tuple use the </a:t>
            </a:r>
            <a:r>
              <a:rPr lang="en-IN" sz="19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keyword: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5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5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Check if "apple" is present in the tuple:</a:t>
            </a:r>
            <a:endParaRPr sz="18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thistuple = (</a:t>
            </a:r>
            <a:r>
              <a:rPr lang="en-IN" sz="18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8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8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IN" sz="18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IN" sz="18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thistuple: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IN" sz="18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IN" sz="18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"Yes, 'apple' is in the fruits tuple"</a:t>
            </a:r>
            <a:r>
              <a:rPr lang="en-I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Operators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>
                <a:solidFill>
                  <a:schemeClr val="dk1"/>
                </a:solidFill>
                <a:highlight>
                  <a:srgbClr val="FFFFFF"/>
                </a:highlight>
              </a:rPr>
              <a:t>Python Assignment Operators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Assignment operators are used to assign values to variables: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3">
            <a:alphaModFix/>
          </a:blip>
          <a:srcRect l="15869" t="23962" r="36231" b="10673"/>
          <a:stretch/>
        </p:blipFill>
        <p:spPr>
          <a:xfrm>
            <a:off x="1736338" y="1906200"/>
            <a:ext cx="5671325" cy="43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2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Tuples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2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418" name="Google Shape;418;p52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40</a:t>
            </a:fld>
            <a:endParaRPr/>
          </a:p>
        </p:txBody>
      </p:sp>
      <p:sp>
        <p:nvSpPr>
          <p:cNvPr id="419" name="Google Shape;419;p52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400">
                <a:solidFill>
                  <a:schemeClr val="dk1"/>
                </a:solidFill>
                <a:highlight>
                  <a:srgbClr val="FFFFFF"/>
                </a:highlight>
              </a:rPr>
              <a:t>Tuple Length</a:t>
            </a:r>
            <a:endParaRPr sz="3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To determine how many items a tuple has, use the </a:t>
            </a:r>
            <a:r>
              <a:rPr lang="en-IN" sz="22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len()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method:</a:t>
            </a:r>
            <a:endParaRPr sz="2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8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8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Print the number of items in the tuple:</a:t>
            </a:r>
            <a:endParaRPr sz="21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thistuple = (</a:t>
            </a:r>
            <a:r>
              <a:rPr lang="en-IN" sz="2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2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2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IN" sz="2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IN" sz="2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(thistuple))</a:t>
            </a:r>
            <a:endParaRPr sz="2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3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Tuples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3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426" name="Google Shape;426;p53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41</a:t>
            </a:fld>
            <a:endParaRPr/>
          </a:p>
        </p:txBody>
      </p:sp>
      <p:sp>
        <p:nvSpPr>
          <p:cNvPr id="427" name="Google Shape;427;p53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>
                <a:solidFill>
                  <a:schemeClr val="dk1"/>
                </a:solidFill>
                <a:highlight>
                  <a:srgbClr val="FFFFFF"/>
                </a:highlight>
              </a:rPr>
              <a:t>Add Items</a:t>
            </a:r>
            <a:endParaRPr sz="3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Once a tuple is created, you cannot add items to it. Tuples are unchangeable.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6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6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You cannot add items to a tuple:</a:t>
            </a:r>
            <a:endParaRPr sz="19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thistuple = (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thistuple[</a:t>
            </a:r>
            <a:r>
              <a:rPr lang="en-IN" sz="19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-IN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"orange"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IN" sz="19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This will raise an error</a:t>
            </a:r>
            <a:endParaRPr sz="19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(thistuple)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Tuples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54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434" name="Google Shape;434;p54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42</a:t>
            </a:fld>
            <a:endParaRPr/>
          </a:p>
        </p:txBody>
      </p:sp>
      <p:sp>
        <p:nvSpPr>
          <p:cNvPr id="435" name="Google Shape;435;p54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500">
                <a:solidFill>
                  <a:schemeClr val="dk1"/>
                </a:solidFill>
                <a:highlight>
                  <a:srgbClr val="FFFFFF"/>
                </a:highlight>
              </a:rPr>
              <a:t>Create Tuple With One Item</a:t>
            </a:r>
            <a:endParaRPr sz="2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To create a tuple with only one item, you have to add a comma after the item, otherwise Python will not recognize it as a tuple.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19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One item tuple, remember the commma:</a:t>
            </a:r>
            <a:endParaRPr sz="12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thistuple = (</a:t>
            </a:r>
            <a:r>
              <a:rPr lang="en-IN" sz="12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,)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IN" sz="12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(thistuple))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#NOT a tuple</a:t>
            </a:r>
            <a:endParaRPr sz="12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thistuple = (</a:t>
            </a:r>
            <a:r>
              <a:rPr lang="en-IN" sz="12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IN" sz="12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I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(thistuple))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5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Tuples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55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442" name="Google Shape;442;p55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43</a:t>
            </a:fld>
            <a:endParaRPr/>
          </a:p>
        </p:txBody>
      </p:sp>
      <p:sp>
        <p:nvSpPr>
          <p:cNvPr id="443" name="Google Shape;443;p55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700">
                <a:solidFill>
                  <a:schemeClr val="dk1"/>
                </a:solidFill>
                <a:highlight>
                  <a:srgbClr val="FFFFFF"/>
                </a:highlight>
              </a:rPr>
              <a:t>Remove Items</a:t>
            </a:r>
            <a:endParaRPr sz="2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FFFCC"/>
                </a:highlight>
                <a:latin typeface="Verdana"/>
                <a:ea typeface="Verdana"/>
                <a:cs typeface="Verdana"/>
                <a:sym typeface="Verdana"/>
              </a:rPr>
              <a:t>Note: You cannot remove items in a tuple.</a:t>
            </a:r>
            <a:endParaRPr sz="1450">
              <a:solidFill>
                <a:schemeClr val="dk1"/>
              </a:solidFill>
              <a:highlight>
                <a:srgbClr val="FFFFCC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Tuples are unchangeable, so you cannot remove items from it, but you can delete the tuple completely: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1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IN" sz="15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n-IN" sz="14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 keyword can delete the tuple completely:</a:t>
            </a:r>
            <a:endParaRPr sz="14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thistuple = (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thistuple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(thistuple)</a:t>
            </a:r>
            <a:r>
              <a:rPr lang="en-IN" sz="14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IN" sz="14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#this will raise an error because the tuple no longer exists</a:t>
            </a:r>
            <a:endParaRPr sz="14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6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Tuples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6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450" name="Google Shape;450;p56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44</a:t>
            </a:fld>
            <a:endParaRPr/>
          </a:p>
        </p:txBody>
      </p:sp>
      <p:sp>
        <p:nvSpPr>
          <p:cNvPr id="451" name="Google Shape;451;p56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800">
                <a:solidFill>
                  <a:schemeClr val="dk1"/>
                </a:solidFill>
                <a:highlight>
                  <a:srgbClr val="FFFFFF"/>
                </a:highlight>
              </a:rPr>
              <a:t>Join Two Tuples</a:t>
            </a:r>
            <a:endParaRPr sz="2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To join two or more tuples you can use the </a:t>
            </a:r>
            <a:r>
              <a:rPr lang="en-IN" sz="16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operator: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2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Join two tuples:</a:t>
            </a:r>
            <a:endParaRPr sz="15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tuple1 = (</a:t>
            </a:r>
            <a:r>
              <a:rPr lang="en-IN" sz="15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"a"</a:t>
            </a: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5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"b"</a:t>
            </a: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, </a:t>
            </a:r>
            <a:r>
              <a:rPr lang="en-IN" sz="15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"c"</a:t>
            </a: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tuple2 = (</a:t>
            </a:r>
            <a:r>
              <a:rPr lang="en-IN" sz="15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5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15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tuple3 = tuple1 + tuple2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(tuple3)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7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Tuples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7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458" name="Google Shape;458;p57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45</a:t>
            </a:fld>
            <a:endParaRPr/>
          </a:p>
        </p:txBody>
      </p:sp>
      <p:sp>
        <p:nvSpPr>
          <p:cNvPr id="459" name="Google Shape;459;p57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300">
                <a:solidFill>
                  <a:schemeClr val="dk1"/>
                </a:solidFill>
                <a:highlight>
                  <a:srgbClr val="FFFFFF"/>
                </a:highlight>
              </a:rPr>
              <a:t>The tuple() Constructor</a:t>
            </a:r>
            <a:endParaRPr sz="3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It is also possible to use the </a:t>
            </a:r>
            <a:r>
              <a:rPr lang="en-IN" sz="2100">
                <a:solidFill>
                  <a:srgbClr val="DC143C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tuple()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constructor to make a tuple.</a:t>
            </a:r>
            <a:endParaRPr sz="20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700">
                <a:solidFill>
                  <a:schemeClr val="dk1"/>
                </a:solidFill>
                <a:highlight>
                  <a:srgbClr val="F1F1F1"/>
                </a:highlight>
              </a:rPr>
              <a:t>Example</a:t>
            </a:r>
            <a:endParaRPr sz="2700">
              <a:solidFill>
                <a:schemeClr val="dk1"/>
              </a:solidFill>
              <a:highlight>
                <a:srgbClr val="F1F1F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Using the tuple() method to make a tuple:</a:t>
            </a:r>
            <a:endParaRPr sz="2050">
              <a:solidFill>
                <a:schemeClr val="dk1"/>
              </a:solidFill>
              <a:highlight>
                <a:srgbClr val="F1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thistuple = tuple((</a:t>
            </a:r>
            <a:r>
              <a:rPr lang="en-IN" sz="20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20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20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 </a:t>
            </a:r>
            <a:r>
              <a:rPr lang="en-IN" sz="2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note the double round-brackets</a:t>
            </a:r>
            <a:endParaRPr sz="2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IN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(thistuple)</a:t>
            </a:r>
            <a:endParaRPr sz="2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Tuples</a:t>
            </a:r>
            <a:endParaRPr sz="3150" dirty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8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466" name="Google Shape;466;p58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46</a:t>
            </a:fld>
            <a:endParaRPr/>
          </a:p>
        </p:txBody>
      </p:sp>
      <p:sp>
        <p:nvSpPr>
          <p:cNvPr id="467" name="Google Shape;467;p58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000">
                <a:solidFill>
                  <a:schemeClr val="dk1"/>
                </a:solidFill>
                <a:highlight>
                  <a:srgbClr val="FFFFFF"/>
                </a:highlight>
              </a:rPr>
              <a:t>Tuple Methods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Python has two built-in methods that you can use on tuples.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468" name="Google Shape;468;p58"/>
          <p:cNvPicPr preferRelativeResize="0"/>
          <p:nvPr/>
        </p:nvPicPr>
        <p:blipFill rotWithShape="1">
          <a:blip r:embed="rId3">
            <a:alphaModFix/>
          </a:blip>
          <a:srcRect l="16160" t="48864" r="25686" b="34989"/>
          <a:stretch/>
        </p:blipFill>
        <p:spPr>
          <a:xfrm>
            <a:off x="540213" y="2951538"/>
            <a:ext cx="8405477" cy="13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Python Tuples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 err="1"/>
              <a:t>thistuple</a:t>
            </a:r>
            <a:r>
              <a:rPr lang="en-US" dirty="0"/>
              <a:t> = (1, 3, 7, 8, 7, 5, 4, 6, 8, 5)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dirty="0"/>
              <a:t>x = </a:t>
            </a:r>
            <a:r>
              <a:rPr lang="en-US" dirty="0" err="1"/>
              <a:t>thistuple.count</a:t>
            </a:r>
            <a:r>
              <a:rPr lang="en-US" dirty="0"/>
              <a:t>(5)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dirty="0"/>
              <a:t>print(x</a:t>
            </a:r>
            <a:r>
              <a:rPr lang="en-US" dirty="0" smtClean="0"/>
              <a:t>)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dirty="0" err="1"/>
              <a:t>thistuple</a:t>
            </a:r>
            <a:r>
              <a:rPr lang="en-US" dirty="0"/>
              <a:t> = (1, 3, 7, 8, 7, 5, 4, 6, 8, 5)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x = </a:t>
            </a:r>
            <a:r>
              <a:rPr lang="en-US" dirty="0" err="1"/>
              <a:t>thistuple.index</a:t>
            </a:r>
            <a:r>
              <a:rPr lang="en-US" dirty="0"/>
              <a:t>(8)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print(x)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496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9"/>
          <p:cNvSpPr txBox="1">
            <a:spLocks noGrp="1"/>
          </p:cNvSpPr>
          <p:nvPr>
            <p:ph type="dt" idx="10"/>
          </p:nvPr>
        </p:nvSpPr>
        <p:spPr>
          <a:xfrm>
            <a:off x="6660232" y="6528816"/>
            <a:ext cx="2483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22, 2020</a:t>
            </a:r>
            <a:endParaRPr/>
          </a:p>
        </p:txBody>
      </p:sp>
      <p:sp>
        <p:nvSpPr>
          <p:cNvPr id="474" name="Google Shape;474;p59"/>
          <p:cNvSpPr txBox="1">
            <a:spLocks noGrp="1"/>
          </p:cNvSpPr>
          <p:nvPr>
            <p:ph type="sldNum" idx="12"/>
          </p:nvPr>
        </p:nvSpPr>
        <p:spPr>
          <a:xfrm>
            <a:off x="4343400" y="6492875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48</a:t>
            </a:fld>
            <a:endParaRPr/>
          </a:p>
        </p:txBody>
      </p:sp>
      <p:sp>
        <p:nvSpPr>
          <p:cNvPr id="475" name="Google Shape;475;p59"/>
          <p:cNvSpPr txBox="1"/>
          <p:nvPr/>
        </p:nvSpPr>
        <p:spPr>
          <a:xfrm>
            <a:off x="2963545" y="2657475"/>
            <a:ext cx="40938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Operators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  <p:sp>
        <p:nvSpPr>
          <p:cNvPr id="133" name="Google Shape;133;p17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>
                <a:solidFill>
                  <a:schemeClr val="dk1"/>
                </a:solidFill>
                <a:highlight>
                  <a:srgbClr val="FFFFFF"/>
                </a:highlight>
              </a:rPr>
              <a:t>Python Comparison Operators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Comparison operators are used to compare two values: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 l="14843" t="40383" r="35496" b="23939"/>
          <a:stretch/>
        </p:blipFill>
        <p:spPr>
          <a:xfrm>
            <a:off x="483975" y="2089525"/>
            <a:ext cx="8517950" cy="34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Operators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>
                <a:solidFill>
                  <a:schemeClr val="dk1"/>
                </a:solidFill>
                <a:highlight>
                  <a:srgbClr val="FFFFFF"/>
                </a:highlight>
              </a:rPr>
              <a:t>Python Logical Operators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Logical operators are used to combine conditional statements: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l="15575" t="39583" r="30079" b="36459"/>
          <a:stretch/>
        </p:blipFill>
        <p:spPr>
          <a:xfrm>
            <a:off x="690625" y="2602988"/>
            <a:ext cx="8104651" cy="2009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Operators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9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>
                <a:solidFill>
                  <a:schemeClr val="dk1"/>
                </a:solidFill>
                <a:highlight>
                  <a:srgbClr val="FFFFFF"/>
                </a:highlight>
              </a:rPr>
              <a:t>Python Identity Operators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Identity operators are used to compare the objects, not if they are equal, but if they are actually the same object, with the same memory location: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 l="15135" t="41684" r="35061" b="37221"/>
          <a:stretch/>
        </p:blipFill>
        <p:spPr>
          <a:xfrm>
            <a:off x="818738" y="2571800"/>
            <a:ext cx="8039923" cy="19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Operators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0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>
                <a:solidFill>
                  <a:schemeClr val="dk1"/>
                </a:solidFill>
                <a:highlight>
                  <a:srgbClr val="FFFFFF"/>
                </a:highlight>
              </a:rPr>
              <a:t>Python Membership Operators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Membership operators are used to test if a sequence is presented in an object: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3">
            <a:alphaModFix/>
          </a:blip>
          <a:srcRect l="15382" t="45327" r="37448" b="32550"/>
          <a:stretch/>
        </p:blipFill>
        <p:spPr>
          <a:xfrm>
            <a:off x="1039838" y="2478000"/>
            <a:ext cx="7209826" cy="190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1210945" y="200025"/>
            <a:ext cx="686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IN" sz="3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Operators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1"/>
          <p:cNvSpPr txBox="1">
            <a:spLocks noGrp="1"/>
          </p:cNvSpPr>
          <p:nvPr>
            <p:ph type="dt" idx="10"/>
          </p:nvPr>
        </p:nvSpPr>
        <p:spPr>
          <a:xfrm>
            <a:off x="7092280" y="6528816"/>
            <a:ext cx="205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Saturday, August 23, 2020</a:t>
            </a:r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4572000" y="6490456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652150" y="830450"/>
            <a:ext cx="8181600" cy="5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>
                <a:solidFill>
                  <a:schemeClr val="dk1"/>
                </a:solidFill>
                <a:highlight>
                  <a:srgbClr val="FFFFFF"/>
                </a:highlight>
              </a:rPr>
              <a:t>Python Bitwise Operators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Bitwise operators are used to compare (binary) numbers: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1"/>
          <p:cNvPicPr preferRelativeResize="0"/>
          <p:nvPr/>
        </p:nvPicPr>
        <p:blipFill rotWithShape="1">
          <a:blip r:embed="rId3">
            <a:alphaModFix/>
          </a:blip>
          <a:srcRect l="16311" t="52603" r="18286" b="13021"/>
          <a:stretch/>
        </p:blipFill>
        <p:spPr>
          <a:xfrm>
            <a:off x="822588" y="2207838"/>
            <a:ext cx="8032224" cy="237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urseSlid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2826</Words>
  <Application>Microsoft Office PowerPoint</Application>
  <PresentationFormat>On-screen Show (4:3)</PresentationFormat>
  <Paragraphs>501</Paragraphs>
  <Slides>48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CourseSlide</vt:lpstr>
      <vt:lpstr>Python</vt:lpstr>
      <vt:lpstr>Python Operators</vt:lpstr>
      <vt:lpstr>Python Operators</vt:lpstr>
      <vt:lpstr>Python Operators</vt:lpstr>
      <vt:lpstr>Python Operators</vt:lpstr>
      <vt:lpstr>Python Operators</vt:lpstr>
      <vt:lpstr>Python Operators</vt:lpstr>
      <vt:lpstr>Python Operators</vt:lpstr>
      <vt:lpstr>Python Operators</vt:lpstr>
      <vt:lpstr>Python Lists</vt:lpstr>
      <vt:lpstr>Python Lists</vt:lpstr>
      <vt:lpstr>Python Lists</vt:lpstr>
      <vt:lpstr>Python Lists</vt:lpstr>
      <vt:lpstr>Python Lists</vt:lpstr>
      <vt:lpstr>Python Lists</vt:lpstr>
      <vt:lpstr>Python Lists</vt:lpstr>
      <vt:lpstr>Python Lists</vt:lpstr>
      <vt:lpstr>Python Lists</vt:lpstr>
      <vt:lpstr>Python Lists</vt:lpstr>
      <vt:lpstr>Python Lists</vt:lpstr>
      <vt:lpstr>Python Lists</vt:lpstr>
      <vt:lpstr>Python Lists</vt:lpstr>
      <vt:lpstr>Python Lists</vt:lpstr>
      <vt:lpstr>Python Lists</vt:lpstr>
      <vt:lpstr>Python Lists</vt:lpstr>
      <vt:lpstr>Python Lists</vt:lpstr>
      <vt:lpstr>Python Lists</vt:lpstr>
      <vt:lpstr>Python Lists</vt:lpstr>
      <vt:lpstr>Python Lists</vt:lpstr>
      <vt:lpstr>Python Lists</vt:lpstr>
      <vt:lpstr>Python Lists</vt:lpstr>
      <vt:lpstr>Python Tuples</vt:lpstr>
      <vt:lpstr>Python Tuples</vt:lpstr>
      <vt:lpstr>Python Tuples</vt:lpstr>
      <vt:lpstr>Python Tuples</vt:lpstr>
      <vt:lpstr>Python Tuples</vt:lpstr>
      <vt:lpstr>Python Tuples</vt:lpstr>
      <vt:lpstr>Python Tuples</vt:lpstr>
      <vt:lpstr>Python Tuples</vt:lpstr>
      <vt:lpstr>Python Tuples</vt:lpstr>
      <vt:lpstr>Python Tuples</vt:lpstr>
      <vt:lpstr>Python Tuples</vt:lpstr>
      <vt:lpstr>Python Tuples</vt:lpstr>
      <vt:lpstr>Python Tuples</vt:lpstr>
      <vt:lpstr>Python Tuples</vt:lpstr>
      <vt:lpstr>Python Tuples</vt:lpstr>
      <vt:lpstr>Python Tuples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cp:lastModifiedBy>ismail - [2010]</cp:lastModifiedBy>
  <cp:revision>4</cp:revision>
  <dcterms:modified xsi:type="dcterms:W3CDTF">2020-09-12T09:54:16Z</dcterms:modified>
</cp:coreProperties>
</file>